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59" r:id="rId3"/>
    <p:sldId id="331" r:id="rId4"/>
    <p:sldId id="294" r:id="rId5"/>
    <p:sldId id="316" r:id="rId6"/>
    <p:sldId id="358" r:id="rId7"/>
    <p:sldId id="342" r:id="rId8"/>
    <p:sldId id="343" r:id="rId9"/>
    <p:sldId id="357" r:id="rId10"/>
    <p:sldId id="350" r:id="rId11"/>
    <p:sldId id="356" r:id="rId12"/>
    <p:sldId id="354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331"/>
            <p14:sldId id="294"/>
            <p14:sldId id="316"/>
            <p14:sldId id="358"/>
            <p14:sldId id="342"/>
            <p14:sldId id="343"/>
            <p14:sldId id="357"/>
            <p14:sldId id="350"/>
            <p14:sldId id="356"/>
            <p14:sldId id="3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70C0"/>
    <a:srgbClr val="66FF33"/>
    <a:srgbClr val="FF0000"/>
    <a:srgbClr val="EAEFF7"/>
    <a:srgbClr val="FA0606"/>
    <a:srgbClr val="3B3838"/>
    <a:srgbClr val="D2DEEF"/>
    <a:srgbClr val="E7E6E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4" autoAdjust="0"/>
    <p:restoredTop sz="93778" autoAdjust="0"/>
  </p:normalViewPr>
  <p:slideViewPr>
    <p:cSldViewPr snapToGrid="0">
      <p:cViewPr varScale="1">
        <p:scale>
          <a:sx n="71" d="100"/>
          <a:sy n="71" d="100"/>
        </p:scale>
        <p:origin x="8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[DC-LC of LED B06 site - Copy.xlsx]DC!PivotTable1</c:name>
    <c:fmtId val="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Everlight</a:t>
            </a:r>
            <a:r>
              <a:rPr lang="en-US" dirty="0"/>
              <a:t> </a:t>
            </a:r>
            <a:r>
              <a:rPr lang="en-US" sz="1400" dirty="0" err="1"/>
              <a:t>Failue</a:t>
            </a:r>
            <a:r>
              <a:rPr lang="en-US" baseline="0" dirty="0"/>
              <a:t> Distribution by DC</a:t>
            </a:r>
            <a:endParaRPr lang="en-US" dirty="0"/>
          </a:p>
        </c:rich>
      </c:tx>
      <c:layout>
        <c:manualLayout>
          <c:xMode val="edge"/>
          <c:yMode val="edge"/>
          <c:x val="0.28868068370968059"/>
          <c:y val="1.601601601601601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TW"/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extLst xmlns:c16r2="http://schemas.microsoft.com/office/drawing/2015/06/chart"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DC!$B$3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DC!$A$4:$A$24</c:f>
              <c:strCache>
                <c:ptCount val="20"/>
                <c:pt idx="0">
                  <c:v>D1907</c:v>
                </c:pt>
                <c:pt idx="1">
                  <c:v>D190725</c:v>
                </c:pt>
                <c:pt idx="2">
                  <c:v>D190730</c:v>
                </c:pt>
                <c:pt idx="3">
                  <c:v>D190817</c:v>
                </c:pt>
                <c:pt idx="4">
                  <c:v>D190818</c:v>
                </c:pt>
                <c:pt idx="5">
                  <c:v>D190820</c:v>
                </c:pt>
                <c:pt idx="6">
                  <c:v>D190828</c:v>
                </c:pt>
                <c:pt idx="7">
                  <c:v>D190914</c:v>
                </c:pt>
                <c:pt idx="8">
                  <c:v>D191025</c:v>
                </c:pt>
                <c:pt idx="9">
                  <c:v>D191114</c:v>
                </c:pt>
                <c:pt idx="10">
                  <c:v>D191220</c:v>
                </c:pt>
                <c:pt idx="11">
                  <c:v>D1916</c:v>
                </c:pt>
                <c:pt idx="12">
                  <c:v>D200107</c:v>
                </c:pt>
                <c:pt idx="13">
                  <c:v>D200108</c:v>
                </c:pt>
                <c:pt idx="14">
                  <c:v>D200216</c:v>
                </c:pt>
                <c:pt idx="15">
                  <c:v>D200415</c:v>
                </c:pt>
                <c:pt idx="16">
                  <c:v>D200503</c:v>
                </c:pt>
                <c:pt idx="17">
                  <c:v>D200508</c:v>
                </c:pt>
                <c:pt idx="18">
                  <c:v>D200512</c:v>
                </c:pt>
                <c:pt idx="19">
                  <c:v>D200817</c:v>
                </c:pt>
              </c:strCache>
            </c:strRef>
          </c:cat>
          <c:val>
            <c:numRef>
              <c:f>DC!$B$4:$B$24</c:f>
              <c:numCache>
                <c:formatCode>General</c:formatCode>
                <c:ptCount val="20"/>
                <c:pt idx="0">
                  <c:v>13</c:v>
                </c:pt>
                <c:pt idx="1">
                  <c:v>54</c:v>
                </c:pt>
                <c:pt idx="2">
                  <c:v>181</c:v>
                </c:pt>
                <c:pt idx="3">
                  <c:v>66</c:v>
                </c:pt>
                <c:pt idx="4">
                  <c:v>132</c:v>
                </c:pt>
                <c:pt idx="5">
                  <c:v>13</c:v>
                </c:pt>
                <c:pt idx="6">
                  <c:v>14</c:v>
                </c:pt>
                <c:pt idx="7">
                  <c:v>19</c:v>
                </c:pt>
                <c:pt idx="8">
                  <c:v>9</c:v>
                </c:pt>
                <c:pt idx="9">
                  <c:v>31</c:v>
                </c:pt>
                <c:pt idx="10">
                  <c:v>6</c:v>
                </c:pt>
                <c:pt idx="11">
                  <c:v>12</c:v>
                </c:pt>
                <c:pt idx="12">
                  <c:v>11</c:v>
                </c:pt>
                <c:pt idx="13">
                  <c:v>8</c:v>
                </c:pt>
                <c:pt idx="14">
                  <c:v>4</c:v>
                </c:pt>
                <c:pt idx="15">
                  <c:v>6</c:v>
                </c:pt>
                <c:pt idx="16">
                  <c:v>14</c:v>
                </c:pt>
                <c:pt idx="17">
                  <c:v>1</c:v>
                </c:pt>
                <c:pt idx="18">
                  <c:v>7</c:v>
                </c:pt>
                <c:pt idx="19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D21-433B-B759-A5B27641881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00070880"/>
        <c:axId val="1100079040"/>
      </c:barChart>
      <c:catAx>
        <c:axId val="110007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00079040"/>
        <c:crosses val="autoZero"/>
        <c:auto val="1"/>
        <c:lblAlgn val="ctr"/>
        <c:lblOffset val="100"/>
        <c:noMultiLvlLbl val="0"/>
      </c:catAx>
      <c:valAx>
        <c:axId val="11000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TW"/>
          </a:p>
        </c:txPr>
        <c:crossAx val="1100070880"/>
        <c:crosses val="autoZero"/>
        <c:crossBetween val="between"/>
      </c:valAx>
      <c:spPr>
        <a:noFill/>
        <a:ln>
          <a:solidFill>
            <a:srgbClr val="00B0F0"/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solidFill>
        <a:srgbClr val="00B0F0"/>
      </a:solidFill>
    </a:ln>
    <a:effectLst/>
  </c:spPr>
  <c:txPr>
    <a:bodyPr/>
    <a:lstStyle/>
    <a:p>
      <a:pPr>
        <a:defRPr/>
      </a:pPr>
      <a:endParaRPr lang="zh-TW"/>
    </a:p>
  </c:txPr>
  <c:externalData r:id="rId4">
    <c:autoUpdate val="0"/>
  </c:externalData>
  <c:extLst xmlns:c16r2="http://schemas.microsoft.com/office/drawing/2015/06/chart">
    <c:ext xmlns:c16="http://schemas.microsoft.com/office/drawing/2014/chart" uri="{E28EC0CA-F0BB-4C9C-879D-F8772B89E7AC}">
      <c16:pivotOptions16>
        <c16:showExpandCollapseFieldButtons val="1"/>
      </c16:pivotOptions16>
    </c:ex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16.wmf"/><Relationship Id="rId5" Type="http://schemas.openxmlformats.org/officeDocument/2006/relationships/image" Target="../media/image8.wmf"/><Relationship Id="rId4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06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551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47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630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567FC12-1669-471C-AB6B-273A305B7D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3141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2021/4/9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2021/4/9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package" Target="../embeddings/Microsoft_Excel____1.xlsx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package" Target="../embeddings/Microsoft_Excel____3.xlsx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8.wmf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wmf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8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7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 smtClean="0">
                <a:solidFill>
                  <a:srgbClr val="002060"/>
                </a:solidFill>
              </a:rPr>
              <a:t>Apr-09-2021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  <p:sp>
        <p:nvSpPr>
          <p:cNvPr id="5" name="矩形 39"/>
          <p:cNvSpPr>
            <a:spLocks noChangeArrowheads="1"/>
          </p:cNvSpPr>
          <p:nvPr/>
        </p:nvSpPr>
        <p:spPr bwMode="auto">
          <a:xfrm>
            <a:off x="1605923" y="591649"/>
            <a:ext cx="934372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002060"/>
                </a:solidFill>
                <a:cs typeface="Arial" panose="020B0604020202020204" pitchFamily="34" charset="0"/>
              </a:rPr>
              <a:t>BFX-AT100 LED issue 8D </a:t>
            </a:r>
            <a:r>
              <a:rPr lang="en-US" altLang="zh-CN" sz="6000" b="1" dirty="0" smtClean="0">
                <a:solidFill>
                  <a:srgbClr val="002060"/>
                </a:solidFill>
                <a:cs typeface="Arial" panose="020B0604020202020204" pitchFamily="34" charset="0"/>
              </a:rPr>
              <a:t>report</a:t>
            </a:r>
            <a:endParaRPr lang="en-US" altLang="zh-TW" sz="6000" b="1" dirty="0">
              <a:solidFill>
                <a:srgbClr val="00206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ea typeface="標楷體" panose="03000509000000000000" pitchFamily="65" charset="-120"/>
                <a:cs typeface="Arial" panose="020B0604020202020204" pitchFamily="34" charset="0"/>
              </a:rPr>
              <a:t>D1. 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=""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5932" y="2748166"/>
            <a:ext cx="498968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PM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Ben Zheng, Lam Zhou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PD: Ruan Wen 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Yong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TW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QA</a:t>
            </a: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Rachel Nguyen, Robert Wu</a:t>
            </a:r>
            <a:endParaRPr kumimoji="0" lang="en-US" altLang="zh-CN" b="1" dirty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SQE: Chun </a:t>
            </a:r>
            <a:r>
              <a:rPr kumimoji="0" lang="en-US" altLang="zh-CN" b="1" dirty="0" err="1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Ke</a:t>
            </a:r>
            <a:endParaRPr kumimoji="0" lang="en-US" altLang="zh-CN" b="1" dirty="0" smtClean="0">
              <a:solidFill>
                <a:srgbClr val="002060"/>
              </a:solidFill>
              <a:latin typeface="+mn-lt"/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 smtClean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IE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: Hai 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D723969D-F7DC-415C-BC03-86FCCFC4E993}"/>
              </a:ext>
            </a:extLst>
          </p:cNvPr>
          <p:cNvSpPr/>
          <p:nvPr/>
        </p:nvSpPr>
        <p:spPr>
          <a:xfrm>
            <a:off x="587020" y="1336545"/>
            <a:ext cx="6781968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ALT:</a:t>
            </a:r>
            <a:endParaRPr lang="en-US" altLang="zh-CN" sz="28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</a:t>
            </a:r>
            <a:r>
              <a:rPr lang="en-US" altLang="zh-CN" sz="2400" b="1" dirty="0" smtClean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:</a:t>
            </a:r>
            <a:endParaRPr lang="en-US" altLang="zh-CN" sz="2400" b="1" dirty="0">
              <a:solidFill>
                <a:srgbClr val="0000FF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altLang="zh-CN" sz="2400" b="1" dirty="0">
                <a:solidFill>
                  <a:srgbClr val="0000FF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                        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41651BC9-5EEB-416E-BF38-C62C0A6B36E9}"/>
              </a:ext>
            </a:extLst>
          </p:cNvPr>
          <p:cNvSpPr/>
          <p:nvPr/>
        </p:nvSpPr>
        <p:spPr>
          <a:xfrm>
            <a:off x="587020" y="3546720"/>
            <a:ext cx="5508980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Foxconn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MFG Manager :  David Yin</a:t>
            </a:r>
          </a:p>
          <a:p>
            <a:pPr marL="914400" lvl="1" indent="-457200">
              <a:spcBef>
                <a:spcPct val="50000"/>
              </a:spcBef>
              <a:buFont typeface="Calibri" panose="020F0502020204030204" pitchFamily="34" charset="0"/>
              <a:buChar char="●"/>
            </a:pPr>
            <a:r>
              <a:rPr lang="en-US" altLang="zh-CN" sz="2400" b="1" dirty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QA Manager    :  </a:t>
            </a:r>
            <a:r>
              <a:rPr lang="en-US" altLang="zh-CN" sz="2400" b="1" dirty="0" smtClean="0">
                <a:solidFill>
                  <a:srgbClr val="002060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Charlie Su/ CB Lin</a:t>
            </a:r>
            <a:endParaRPr lang="en-US" altLang="zh-CN" sz="2400" b="1" dirty="0">
              <a:solidFill>
                <a:srgbClr val="00206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5" name="Left Brace 4">
            <a:extLst>
              <a:ext uri="{FF2B5EF4-FFF2-40B4-BE49-F238E27FC236}">
                <a16:creationId xmlns=""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73827" y="2668033"/>
            <a:ext cx="836664" cy="338858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 dirty="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流程圖: 換頁接點 9">
            <a:extLst>
              <a:ext uri="{FF2B5EF4-FFF2-40B4-BE49-F238E27FC236}">
                <a16:creationId xmlns="" xmlns:a16="http://schemas.microsoft.com/office/drawing/2014/main" id="{B6877EFC-1BAA-4D81-B06F-47BD29833480}"/>
              </a:ext>
            </a:extLst>
          </p:cNvPr>
          <p:cNvSpPr/>
          <p:nvPr/>
        </p:nvSpPr>
        <p:spPr>
          <a:xfrm>
            <a:off x="935542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Leader</a:t>
            </a:r>
            <a:endParaRPr lang="en-US" sz="3200" b="1" dirty="0"/>
          </a:p>
        </p:txBody>
      </p:sp>
      <p:sp>
        <p:nvSpPr>
          <p:cNvPr id="10" name="流程圖: 換頁接點 9">
            <a:extLst>
              <a:ext uri="{FF2B5EF4-FFF2-40B4-BE49-F238E27FC236}">
                <a16:creationId xmlns=""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615291" y="746260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4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D2.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escription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of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 P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roblems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Issue Description</a:t>
            </a: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6"/>
            <a:ext cx="11333702" cy="1795965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Feb-2021, ALT customer complain LED ( Yellow &amp; Purple ) issue on RMA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center: 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20-Fed-2021,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received from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7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pcs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issue ( Yellow &amp; Purple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) for analysis root cause and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retained 1 pc for analysis. </a:t>
            </a:r>
            <a:r>
              <a:rPr lang="en-US" altLang="zh-TW" dirty="0">
                <a:solidFill>
                  <a:schemeClr val="tx1"/>
                </a:solidFill>
                <a:cs typeface="Arial" panose="020B0604020202020204" pitchFamily="34" charset="0"/>
              </a:rPr>
              <a:t>The detailed information is as below:</a:t>
            </a:r>
          </a:p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ALT provided the RMA defect list on 02-April-2021 for LED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defect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 636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pcs; Total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deployed unit </a:t>
            </a:r>
            <a:r>
              <a:rPr lang="en-US" dirty="0" err="1">
                <a:solidFill>
                  <a:schemeClr val="tx1"/>
                </a:solidFill>
                <a:cs typeface="Arial" panose="020B0604020202020204" pitchFamily="34" charset="0"/>
              </a:rPr>
              <a:t>q'ty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:830,000 -[2019.06~2021.03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]</a:t>
            </a:r>
            <a:endParaRPr lang="en-US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096999"/>
              </p:ext>
            </p:extLst>
          </p:nvPr>
        </p:nvGraphicFramePr>
        <p:xfrm>
          <a:off x="448901" y="3491916"/>
          <a:ext cx="11333702" cy="2706114"/>
        </p:xfrm>
        <a:graphic>
          <a:graphicData uri="http://schemas.openxmlformats.org/drawingml/2006/table">
            <a:tbl>
              <a:tblPr/>
              <a:tblGrid>
                <a:gridCol w="1295281">
                  <a:extLst>
                    <a:ext uri="{9D8B030D-6E8A-4147-A177-3AD203B41FA5}">
                      <a16:colId xmlns="" xmlns:a16="http://schemas.microsoft.com/office/drawing/2014/main" val="3830483536"/>
                    </a:ext>
                  </a:extLst>
                </a:gridCol>
                <a:gridCol w="2243936">
                  <a:extLst>
                    <a:ext uri="{9D8B030D-6E8A-4147-A177-3AD203B41FA5}">
                      <a16:colId xmlns="" xmlns:a16="http://schemas.microsoft.com/office/drawing/2014/main" val="907557889"/>
                    </a:ext>
                  </a:extLst>
                </a:gridCol>
                <a:gridCol w="2243936">
                  <a:extLst>
                    <a:ext uri="{9D8B030D-6E8A-4147-A177-3AD203B41FA5}">
                      <a16:colId xmlns="" xmlns:a16="http://schemas.microsoft.com/office/drawing/2014/main" val="3715702869"/>
                    </a:ext>
                  </a:extLst>
                </a:gridCol>
                <a:gridCol w="2722825">
                  <a:extLst>
                    <a:ext uri="{9D8B030D-6E8A-4147-A177-3AD203B41FA5}">
                      <a16:colId xmlns="" xmlns:a16="http://schemas.microsoft.com/office/drawing/2014/main" val="2126936676"/>
                    </a:ext>
                  </a:extLst>
                </a:gridCol>
                <a:gridCol w="2827724">
                  <a:extLst>
                    <a:ext uri="{9D8B030D-6E8A-4147-A177-3AD203B41FA5}">
                      <a16:colId xmlns="" xmlns:a16="http://schemas.microsoft.com/office/drawing/2014/main" val="3662532668"/>
                    </a:ext>
                  </a:extLst>
                </a:gridCol>
              </a:tblGrid>
              <a:tr h="4272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Type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</a:t>
                      </a:r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Everlight</a:t>
                      </a:r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) Lot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Vendor(Everlight) Date Code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71765430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Yellow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692150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64283363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1637224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7620294"/>
                  </a:ext>
                </a:extLst>
              </a:tr>
              <a:tr h="2848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Purple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Y190914G1001DDFWX35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190914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62681539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LY190817S1002DDFWX35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D190817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382955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3417888"/>
                  </a:ext>
                </a:extLst>
              </a:tr>
              <a:tr h="2848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Y190730S1002DF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190730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9550650"/>
                  </a:ext>
                </a:extLst>
              </a:tr>
            </a:tbl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524471"/>
              </p:ext>
            </p:extLst>
          </p:nvPr>
        </p:nvGraphicFramePr>
        <p:xfrm>
          <a:off x="10808884" y="2313568"/>
          <a:ext cx="1383116" cy="903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91" name="工作表" showAsIcon="1" r:id="rId4" imgW="914400" imgH="771480" progId="Excel.Sheet.12">
                  <p:embed/>
                </p:oleObj>
              </mc:Choice>
              <mc:Fallback>
                <p:oleObj name="工作表" showAsIcon="1" r:id="rId4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808884" y="2313568"/>
                        <a:ext cx="1383116" cy="9032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636 units ALT inform LED Fail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Check record </a:t>
            </a:r>
            <a:r>
              <a:rPr lang="en-US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 material DC &amp; LC of 636 pcs Customer defect LED issue as bellow: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1208" y="5121284"/>
            <a:ext cx="11349087" cy="1011887"/>
          </a:xfrm>
          <a:prstGeom prst="upArrowCallout">
            <a:avLst>
              <a:gd name="adj1" fmla="val 0"/>
              <a:gd name="adj2" fmla="val 7777"/>
              <a:gd name="adj3" fmla="val 8784"/>
              <a:gd name="adj4" fmla="val 75000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Result :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LED fail with DC190730 ( 30%)  &amp; DC190818 (21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% ),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LC LY190818S1001DDFWX35 ( 20%) 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&amp; Y190730S1002DF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(30%). LED fail issue concentrate DC&amp; LC 2019-July &amp; 2019-Aug.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739745"/>
              </p:ext>
            </p:extLst>
          </p:nvPr>
        </p:nvGraphicFramePr>
        <p:xfrm>
          <a:off x="448901" y="1932808"/>
          <a:ext cx="5472397" cy="311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5" y="1932808"/>
            <a:ext cx="5746783" cy="3115226"/>
          </a:xfrm>
          <a:prstGeom prst="rect">
            <a:avLst/>
          </a:prstGeom>
          <a:ln>
            <a:solidFill>
              <a:srgbClr val="00B0F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358236"/>
              </p:ext>
            </p:extLst>
          </p:nvPr>
        </p:nvGraphicFramePr>
        <p:xfrm>
          <a:off x="10644303" y="997054"/>
          <a:ext cx="1296633" cy="945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52" name="工作表" showAsIcon="1" r:id="rId5" imgW="914400" imgH="771480" progId="Excel.Sheet.12">
                  <p:embed/>
                </p:oleObj>
              </mc:Choice>
              <mc:Fallback>
                <p:oleObj name="工作表" showAsIcon="1" r:id="rId5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644303" y="997054"/>
                        <a:ext cx="1296633" cy="945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39166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Check production </a:t>
            </a: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data and shipping data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8901" y="1415588"/>
            <a:ext cx="11333702" cy="42725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Production data : </a:t>
            </a:r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8 Units no have rework or repair data, all doing follow normal </a:t>
            </a:r>
            <a:r>
              <a:rPr lang="en-US" dirty="0" smtClean="0">
                <a:solidFill>
                  <a:schemeClr val="tx1"/>
                </a:solidFill>
                <a:cs typeface="Arial" panose="020B0604020202020204" pitchFamily="34" charset="0"/>
              </a:rPr>
              <a:t>process: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063062"/>
            <a:ext cx="11349087" cy="975450"/>
          </a:xfrm>
          <a:prstGeom prst="upArrowCallout">
            <a:avLst>
              <a:gd name="adj1" fmla="val 13464"/>
              <a:gd name="adj2" fmla="val 25000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Checking technique: </a:t>
            </a:r>
            <a:r>
              <a:rPr lang="en-US" altLang="zh-TW" b="1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heck LED color at FT test following SOP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/ Quality alert </a:t>
            </a:r>
            <a:r>
              <a:rPr lang="en-US" altLang="zh-CN" b="1" dirty="0" smtClean="0">
                <a:solidFill>
                  <a:schemeClr val="tx1"/>
                </a:solidFill>
                <a:cs typeface="Arial" panose="020B0604020202020204" pitchFamily="34" charset="0"/>
              </a:rPr>
              <a:t>and use golden sample for comparison.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448901" y="1997829"/>
          <a:ext cx="9642953" cy="3065233"/>
        </p:xfrm>
        <a:graphic>
          <a:graphicData uri="http://schemas.openxmlformats.org/drawingml/2006/table">
            <a:tbl>
              <a:tblPr/>
              <a:tblGrid>
                <a:gridCol w="646816">
                  <a:extLst>
                    <a:ext uri="{9D8B030D-6E8A-4147-A177-3AD203B41FA5}">
                      <a16:colId xmlns="" xmlns:a16="http://schemas.microsoft.com/office/drawing/2014/main" val="1811631494"/>
                    </a:ext>
                  </a:extLst>
                </a:gridCol>
                <a:gridCol w="2651947">
                  <a:extLst>
                    <a:ext uri="{9D8B030D-6E8A-4147-A177-3AD203B41FA5}">
                      <a16:colId xmlns="" xmlns:a16="http://schemas.microsoft.com/office/drawing/2014/main" val="1282221449"/>
                    </a:ext>
                  </a:extLst>
                </a:gridCol>
                <a:gridCol w="2328538">
                  <a:extLst>
                    <a:ext uri="{9D8B030D-6E8A-4147-A177-3AD203B41FA5}">
                      <a16:colId xmlns="" xmlns:a16="http://schemas.microsoft.com/office/drawing/2014/main" val="9838957"/>
                    </a:ext>
                  </a:extLst>
                </a:gridCol>
                <a:gridCol w="1536189">
                  <a:extLst>
                    <a:ext uri="{9D8B030D-6E8A-4147-A177-3AD203B41FA5}">
                      <a16:colId xmlns="" xmlns:a16="http://schemas.microsoft.com/office/drawing/2014/main" val="4020866807"/>
                    </a:ext>
                  </a:extLst>
                </a:gridCol>
                <a:gridCol w="2479463">
                  <a:extLst>
                    <a:ext uri="{9D8B030D-6E8A-4147-A177-3AD203B41FA5}">
                      <a16:colId xmlns="" xmlns:a16="http://schemas.microsoft.com/office/drawing/2014/main" val="2274990226"/>
                    </a:ext>
                  </a:extLst>
                </a:gridCol>
              </a:tblGrid>
              <a:tr h="4839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TT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Production_Time</a:t>
                      </a:r>
                      <a:endParaRPr lang="en-US" sz="1300" b="1" i="0" u="none" strike="noStrike" dirty="0">
                        <a:solidFill>
                          <a:srgbClr val="000000"/>
                        </a:solidFill>
                        <a:effectLst/>
                        <a:latin typeface="新細明體" panose="02020500000000000000" pitchFamily="18" charset="-120"/>
                        <a:ea typeface="新細明體" panose="02020500000000000000" pitchFamily="18" charset="-12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Invoice_No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1" i="0" u="none" strike="noStrike">
                          <a:solidFill>
                            <a:srgbClr val="000000"/>
                          </a:solidFill>
                          <a:effectLst/>
                          <a:latin typeface="新細明體" panose="02020500000000000000" pitchFamily="18" charset="-120"/>
                          <a:ea typeface="新細明體" panose="02020500000000000000" pitchFamily="18" charset="-120"/>
                        </a:rPr>
                        <a:t>Shipping_Time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91989459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2149688001201908031823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10/12/2019 16:14:21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5028016106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10/17/2019 3:38:10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382871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2149688001201909023362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11/06/2019 16:21:41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5028016338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11/8/2019 8:07:30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53866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2149688001201904017454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09/12/2019 08:20:13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5028015723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9/12/2019 1:44:15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6585996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2149688001201904024318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09/16/2019 05:40:20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7915578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2149688001201904035168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09/17/2019 03:01:02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4:00:13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0503992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2149688001201904040599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09/18/2019 15:50:01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9/18/2019 4:15:54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2660951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2149688001201904032610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09/15/2019 16:02:53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3128013"/>
                  </a:ext>
                </a:extLst>
              </a:tr>
              <a:tr h="3226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2149688001201904041675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09/19/2019 03:15:47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5028015802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9/19/2019 5:04:34 AM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3693738"/>
                  </a:ext>
                </a:extLst>
              </a:tr>
            </a:tbl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10325048" y="2398008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4" name="Acrobat Document" showAsIcon="1" r:id="rId3" imgW="914400" imgH="771480" progId="AcroExch.Document.DC">
                  <p:embed/>
                </p:oleObj>
              </mc:Choice>
              <mc:Fallback>
                <p:oleObj name="Acrobat Document" showAsIcon="1" r:id="rId3" imgW="914400" imgH="771480" progId="AcroExch.Document.DC">
                  <p:embed/>
                  <p:pic>
                    <p:nvPicPr>
                      <p:cNvPr id="10" name="Object 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5048" y="2398008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0487721" y="370929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5" name="Acrobat Document" showAsIcon="1" r:id="rId5" imgW="914400" imgH="771480" progId="AcroExch.Document.DC">
                  <p:embed/>
                </p:oleObj>
              </mc:Choice>
              <mc:Fallback>
                <p:oleObj name="Acrobat Document" showAsIcon="1" r:id="rId5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487721" y="370929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09282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向下箭號圖說文字 3">
            <a:extLst>
              <a:ext uri="{FF2B5EF4-FFF2-40B4-BE49-F238E27FC236}">
                <a16:creationId xmlns="" xmlns:a16="http://schemas.microsoft.com/office/drawing/2014/main" id="{76D3D512-756D-4625-AC28-6926D1DE45E6}"/>
              </a:ext>
            </a:extLst>
          </p:cNvPr>
          <p:cNvSpPr/>
          <p:nvPr/>
        </p:nvSpPr>
        <p:spPr>
          <a:xfrm>
            <a:off x="448901" y="736605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chemeClr val="bg1"/>
                </a:solidFill>
                <a:cs typeface="Arial" panose="020B0604020202020204" pitchFamily="34" charset="0"/>
              </a:rPr>
              <a:t>Check all LED Material in  Warehouse with 123.00701.005 – 26-Mar-2021 .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D3.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ontainment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12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341434"/>
            <a:ext cx="11333700" cy="858644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R</a:t>
            </a:r>
            <a:r>
              <a:rPr lang="en-US" altLang="zh-CN" b="1" dirty="0">
                <a:solidFill>
                  <a:schemeClr val="tx1"/>
                </a:solidFill>
                <a:cs typeface="Arial" panose="020B0604020202020204" pitchFamily="34" charset="0"/>
              </a:rPr>
              <a:t>esult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: 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Check 60K material ( 123.00701.005 )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in warehouse , All is DC 202101 and 202102. No DC 190730, 190914, 190817 Led issue.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66" y="1490884"/>
            <a:ext cx="11297637" cy="369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2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=""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FA report 7 pcs NG sample analysis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5" y="1387167"/>
            <a:ext cx="11459055" cy="500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97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向下箭號圖說文字 3">
            <a:extLst>
              <a:ext uri="{FF2B5EF4-FFF2-40B4-BE49-F238E27FC236}">
                <a16:creationId xmlns="" xmlns:a16="http://schemas.microsoft.com/office/drawing/2014/main" id="{BDE9DFC3-ECB4-4CAE-9D3E-5EB0C9452D77}"/>
              </a:ext>
            </a:extLst>
          </p:cNvPr>
          <p:cNvSpPr/>
          <p:nvPr/>
        </p:nvSpPr>
        <p:spPr>
          <a:xfrm>
            <a:off x="338935" y="633163"/>
            <a:ext cx="11333702" cy="678982"/>
          </a:xfrm>
          <a:prstGeom prst="downArrowCallou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FA report 7 pcs NG sample analysis</a:t>
            </a:r>
            <a:endParaRPr lang="en-US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0" name="矩形 2">
            <a:extLst>
              <a:ext uri="{FF2B5EF4-FFF2-40B4-BE49-F238E27FC236}">
                <a16:creationId xmlns="" xmlns:a16="http://schemas.microsoft.com/office/drawing/2014/main" id="{962AA74A-8E08-4581-9F0A-C6DEF21C2F6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D4.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Root </a:t>
            </a: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Cause 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( </a:t>
            </a:r>
            <a:r>
              <a:rPr lang="en-US" altLang="zh-TW" sz="2400" dirty="0" err="1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TW" sz="2400" dirty="0">
                <a:solidFill>
                  <a:schemeClr val="bg1"/>
                </a:solidFill>
                <a:cs typeface="Arial" panose="020B0604020202020204" pitchFamily="34" charset="0"/>
              </a:rPr>
              <a:t> FA</a:t>
            </a:r>
            <a:r>
              <a:rPr lang="en-US" altLang="zh-TW" sz="2400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en-US" altLang="zh-TW" sz="2400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995" y="2556402"/>
            <a:ext cx="3382771" cy="1803724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35" y="1284699"/>
            <a:ext cx="8537437" cy="12382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34" y="4526182"/>
            <a:ext cx="8537437" cy="1963827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1514915"/>
              </p:ext>
            </p:extLst>
          </p:nvPr>
        </p:nvGraphicFramePr>
        <p:xfrm>
          <a:off x="9192686" y="2882660"/>
          <a:ext cx="2601951" cy="1151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3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192686" y="2882660"/>
                        <a:ext cx="2601951" cy="11512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49896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dirty="0">
                <a:solidFill>
                  <a:schemeClr val="bg1"/>
                </a:solidFill>
                <a:ea typeface="標楷體" panose="03000509000000000000" pitchFamily="65" charset="-120"/>
                <a:cs typeface="Arial" panose="020B0604020202020204" pitchFamily="34" charset="0"/>
              </a:rPr>
              <a:t>D5. 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en-US" altLang="zh-CN" sz="3200" b="1" dirty="0">
                <a:solidFill>
                  <a:schemeClr val="bg1"/>
                </a:solidFill>
                <a:cs typeface="Arial" panose="020B0604020202020204" pitchFamily="34" charset="0"/>
              </a:rPr>
              <a:t>orrective 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Action ( </a:t>
            </a:r>
            <a:r>
              <a:rPr lang="en-US" altLang="zh-CN" sz="3200" b="1" dirty="0" err="1" smtClean="0">
                <a:solidFill>
                  <a:schemeClr val="bg1"/>
                </a:solidFill>
                <a:cs typeface="Arial" panose="020B0604020202020204" pitchFamily="34" charset="0"/>
              </a:rPr>
              <a:t>Everlight</a:t>
            </a:r>
            <a:r>
              <a:rPr lang="en-US" altLang="zh-CN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 vendor action)</a:t>
            </a:r>
            <a:endParaRPr lang="en-US" altLang="zh-TW" sz="2400" b="1" dirty="0">
              <a:solidFill>
                <a:srgbClr val="FFFF00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Callout: Up Arrow 47">
            <a:extLst>
              <a:ext uri="{FF2B5EF4-FFF2-40B4-BE49-F238E27FC236}">
                <a16:creationId xmlns="" xmlns:a16="http://schemas.microsoft.com/office/drawing/2014/main" id="{58D8400B-4AE5-485A-ABB9-A57C7CF75236}"/>
              </a:ext>
            </a:extLst>
          </p:cNvPr>
          <p:cNvSpPr/>
          <p:nvPr/>
        </p:nvSpPr>
        <p:spPr>
          <a:xfrm>
            <a:off x="448901" y="5341434"/>
            <a:ext cx="11333700" cy="858644"/>
          </a:xfrm>
          <a:prstGeom prst="upArrowCallout">
            <a:avLst>
              <a:gd name="adj1" fmla="val 23484"/>
              <a:gd name="adj2" fmla="val 19695"/>
              <a:gd name="adj3" fmla="val 25000"/>
              <a:gd name="adj4" fmla="val 64977"/>
            </a:avLst>
          </a:prstGeom>
          <a:solidFill>
            <a:srgbClr val="E7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1481138" algn="l"/>
              </a:tabLst>
            </a:pP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Summary 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Fii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-SQE will push </a:t>
            </a:r>
            <a:r>
              <a:rPr lang="en-US" b="1" dirty="0" err="1" smtClean="0">
                <a:solidFill>
                  <a:schemeClr val="tx1"/>
                </a:solidFill>
                <a:cs typeface="Arial" panose="020B0604020202020204" pitchFamily="34" charset="0"/>
              </a:rPr>
              <a:t>Everlight</a:t>
            </a:r>
            <a:r>
              <a:rPr lang="en-US" b="1" dirty="0" smtClean="0">
                <a:solidFill>
                  <a:schemeClr val="tx1"/>
                </a:solidFill>
                <a:cs typeface="Arial" panose="020B0604020202020204" pitchFamily="34" charset="0"/>
              </a:rPr>
              <a:t> vendor provide corrective action status on time. 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901" y="822750"/>
            <a:ext cx="11148367" cy="4685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40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D6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Verification of effectiveness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774230"/>
              </p:ext>
            </p:extLst>
          </p:nvPr>
        </p:nvGraphicFramePr>
        <p:xfrm>
          <a:off x="415806" y="1755393"/>
          <a:ext cx="11089230" cy="218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7846">
                  <a:extLst>
                    <a:ext uri="{9D8B030D-6E8A-4147-A177-3AD203B41FA5}">
                      <a16:colId xmlns="" xmlns:a16="http://schemas.microsoft.com/office/drawing/2014/main" val="849686316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94345878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554251325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3243211037"/>
                    </a:ext>
                  </a:extLst>
                </a:gridCol>
                <a:gridCol w="2217846">
                  <a:extLst>
                    <a:ext uri="{9D8B030D-6E8A-4147-A177-3AD203B41FA5}">
                      <a16:colId xmlns="" xmlns:a16="http://schemas.microsoft.com/office/drawing/2014/main" val="1426030532"/>
                    </a:ext>
                  </a:extLst>
                </a:gridCol>
              </a:tblGrid>
              <a:tr h="453417">
                <a:tc gridSpan="5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SOP check LED  on Test Function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8845518"/>
                  </a:ext>
                </a:extLst>
              </a:tr>
              <a:tr h="5126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FT1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FT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RC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OBA Test Station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Quality Alert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91938819"/>
                  </a:ext>
                </a:extLst>
              </a:tr>
              <a:tr h="1216329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252510901"/>
                  </a:ext>
                </a:extLst>
              </a:tr>
            </a:tbl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488650"/>
              </p:ext>
            </p:extLst>
          </p:nvPr>
        </p:nvGraphicFramePr>
        <p:xfrm>
          <a:off x="876517" y="2846605"/>
          <a:ext cx="1257573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73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517" y="2846605"/>
                        <a:ext cx="1257573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259157"/>
              </p:ext>
            </p:extLst>
          </p:nvPr>
        </p:nvGraphicFramePr>
        <p:xfrm>
          <a:off x="3071416" y="2861809"/>
          <a:ext cx="1239746" cy="1046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74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1416" y="2861809"/>
                        <a:ext cx="1239746" cy="10460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2627054"/>
              </p:ext>
            </p:extLst>
          </p:nvPr>
        </p:nvGraphicFramePr>
        <p:xfrm>
          <a:off x="5315246" y="2846605"/>
          <a:ext cx="1275787" cy="1076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75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8" name="Object 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315246" y="2846605"/>
                        <a:ext cx="1275787" cy="1076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105931"/>
              </p:ext>
            </p:extLst>
          </p:nvPr>
        </p:nvGraphicFramePr>
        <p:xfrm>
          <a:off x="7683957" y="2846606"/>
          <a:ext cx="1239745" cy="10460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76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83957" y="2846606"/>
                        <a:ext cx="1239745" cy="10460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822327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Quality alert and SOP were already updated inspection requirement and hang on production line, IPQC keep audit and verifying  the implementation on production line.</a:t>
            </a: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655014"/>
              </p:ext>
            </p:extLst>
          </p:nvPr>
        </p:nvGraphicFramePr>
        <p:xfrm>
          <a:off x="9920303" y="2801998"/>
          <a:ext cx="1146718" cy="873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77" name="Acrobat Document" showAsIcon="1" r:id="rId12" imgW="914400" imgH="771480" progId="AcroExch.Document.DC">
                  <p:embed/>
                </p:oleObj>
              </mc:Choice>
              <mc:Fallback>
                <p:oleObj name="Acrobat Document" showAsIcon="1" r:id="rId12" imgW="914400" imgH="771480" progId="AcroExch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920303" y="2801998"/>
                        <a:ext cx="1146718" cy="873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05431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">
            <a:extLst>
              <a:ext uri="{FF2B5EF4-FFF2-40B4-BE49-F238E27FC236}">
                <a16:creationId xmlns="" xmlns:a16="http://schemas.microsoft.com/office/drawing/2014/main" id="{7EF2B71A-6BDD-426A-87D1-DF2F7F34A620}"/>
              </a:ext>
            </a:extLst>
          </p:cNvPr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D7</a:t>
            </a:r>
            <a:r>
              <a:rPr lang="en-US" sz="3200" b="1" dirty="0">
                <a:solidFill>
                  <a:schemeClr val="bg1"/>
                </a:solidFill>
                <a:cs typeface="Arial" panose="020B0604020202020204" pitchFamily="34" charset="0"/>
              </a:rPr>
              <a:t>. Prevent recurrence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="" xmlns:a16="http://schemas.microsoft.com/office/drawing/2014/main" id="{D8617E12-5D60-4F64-BB8E-48EE1BB6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C:\Users\V0901210\Desktop\307437d20e828cafef7c3d7792e81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973" y="2172536"/>
            <a:ext cx="7934188" cy="4183814"/>
          </a:xfrm>
          <a:prstGeom prst="rect">
            <a:avLst/>
          </a:prstGeom>
          <a:noFill/>
        </p:spPr>
      </p:pic>
      <p:sp>
        <p:nvSpPr>
          <p:cNvPr id="8" name="圓角矩形 8">
            <a:extLst>
              <a:ext uri="{FF2B5EF4-FFF2-40B4-BE49-F238E27FC236}">
                <a16:creationId xmlns=""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13632" y="745603"/>
            <a:ext cx="11333702" cy="1205860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Line leader remind all operators before production and monitor their operating daily.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IPQC will random sample check all test station and OBA station follow AQL .</a:t>
            </a:r>
          </a:p>
          <a:p>
            <a:pPr fontAlgn="ctr"/>
            <a:r>
              <a:rPr lang="en-US" dirty="0">
                <a:solidFill>
                  <a:schemeClr val="tx1"/>
                </a:solidFill>
                <a:cs typeface="Arial" panose="020B0604020202020204" pitchFamily="34" charset="0"/>
              </a:rPr>
              <a:t>      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Owner: PD/PQE: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Huu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Loi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, </a:t>
            </a:r>
            <a:r>
              <a:rPr lang="en-US" dirty="0" err="1">
                <a:solidFill>
                  <a:srgbClr val="0000FF"/>
                </a:solidFill>
                <a:cs typeface="Arial" panose="020B0604020202020204" pitchFamily="34" charset="0"/>
              </a:rPr>
              <a:t>Luu</a:t>
            </a:r>
            <a:r>
              <a:rPr lang="en-US" dirty="0">
                <a:solidFill>
                  <a:srgbClr val="0000FF"/>
                </a:solidFill>
                <a:cs typeface="Arial" panose="020B0604020202020204" pitchFamily="34" charset="0"/>
              </a:rPr>
              <a:t> Mien</a:t>
            </a:r>
          </a:p>
        </p:txBody>
      </p:sp>
    </p:spTree>
    <p:extLst>
      <p:ext uri="{BB962C8B-B14F-4D97-AF65-F5344CB8AC3E}">
        <p14:creationId xmlns:p14="http://schemas.microsoft.com/office/powerpoint/2010/main" val="3373560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32004</TotalTime>
  <Words>590</Words>
  <Application>Microsoft Office PowerPoint</Application>
  <PresentationFormat>寬螢幕</PresentationFormat>
  <Paragraphs>151</Paragraphs>
  <Slides>11</Slides>
  <Notes>6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3</vt:i4>
      </vt:variant>
      <vt:variant>
        <vt:lpstr>投影片標題</vt:lpstr>
      </vt:variant>
      <vt:variant>
        <vt:i4>11</vt:i4>
      </vt:variant>
    </vt:vector>
  </HeadingPairs>
  <TitlesOfParts>
    <vt:vector size="24" baseType="lpstr">
      <vt:lpstr>Microsoft YaHei</vt:lpstr>
      <vt:lpstr>宋体</vt:lpstr>
      <vt:lpstr>新細明體</vt:lpstr>
      <vt:lpstr>標楷體</vt:lpstr>
      <vt:lpstr>Arial</vt:lpstr>
      <vt:lpstr>Calibri</vt:lpstr>
      <vt:lpstr>Calibri Light</vt:lpstr>
      <vt:lpstr>Wingdings</vt:lpstr>
      <vt:lpstr>Office 佈景主題</vt:lpstr>
      <vt:lpstr>1_Office 佈景主題</vt:lpstr>
      <vt:lpstr>Microsoft Excel 工作表</vt:lpstr>
      <vt:lpstr>Acrobat Document</vt:lpstr>
      <vt:lpstr>Adobe Acrobat 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Henry CHIOU</cp:lastModifiedBy>
  <cp:revision>4849</cp:revision>
  <dcterms:created xsi:type="dcterms:W3CDTF">2020-08-07T01:32:39Z</dcterms:created>
  <dcterms:modified xsi:type="dcterms:W3CDTF">2021-04-09T02:24:42Z</dcterms:modified>
</cp:coreProperties>
</file>